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5757014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457200" y="150852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669767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CC4125"/>
                </a:solidFill>
              </a:rPr>
              <a:t>Allusions </a:t>
            </a:r>
          </a:p>
          <a:p>
            <a:pPr>
              <a:buNone/>
            </a:pPr>
            <a:r>
              <a:rPr lang="en" sz="3600">
                <a:solidFill>
                  <a:srgbClr val="CC4125"/>
                </a:solidFill>
              </a:rPr>
              <a:t>in </a:t>
            </a:r>
            <a:r>
              <a:rPr lang="en" sz="3600" u="sng">
                <a:solidFill>
                  <a:srgbClr val="CC4125"/>
                </a:solidFill>
              </a:rPr>
              <a:t>The Portrait of the Artist as a Young Man</a:t>
            </a:r>
            <a:r>
              <a:rPr lang="en" sz="3600">
                <a:solidFill>
                  <a:srgbClr val="CC4125"/>
                </a:solidFill>
              </a:rPr>
              <a:t> by James Joyce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000"/>
              <a:t>Omobolade Teriba, Stella Tse, Jessica Radoncic, and Grace Wolf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Mini-Lesson: Allusion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Aim: What are allusions and how does James Joyce employ them in his novel to enhance the story?</a:t>
            </a:r>
          </a:p>
          <a:p>
            <a:endParaRPr/>
          </a:p>
          <a:p>
            <a:pPr>
              <a:buNone/>
            </a:pPr>
            <a:r>
              <a:rPr lang="en"/>
              <a:t>Do Now: List some allusions you know of in literature (other than those in </a:t>
            </a:r>
            <a:r>
              <a:rPr lang="en" u="sng"/>
              <a:t>Portrait of the Artist</a:t>
            </a:r>
            <a:r>
              <a:rPr lang="en"/>
              <a:t>).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Mini-Lesson: Allusion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 b="1"/>
              <a:t>Allusion </a:t>
            </a:r>
            <a:r>
              <a:rPr lang="en" sz="1800"/>
              <a:t>is defined as:</a:t>
            </a:r>
          </a:p>
          <a:p>
            <a:pPr marL="914400" lvl="0" indent="-419100" rtl="0">
              <a:buClr>
                <a:schemeClr val="dk1"/>
              </a:buClr>
              <a:buSzPct val="277777"/>
              <a:buFont typeface="Arial"/>
              <a:buChar char="•"/>
            </a:pPr>
            <a:r>
              <a:rPr lang="en" sz="1800"/>
              <a:t>"An implied or indirect reference, especially in literature" (Merriam-Webster dictionary)</a:t>
            </a:r>
          </a:p>
          <a:p>
            <a:pPr marL="914400" lvl="0" indent="-419100" rtl="0">
              <a:buClr>
                <a:schemeClr val="dk1"/>
              </a:buClr>
              <a:buSzPct val="277777"/>
              <a:buFont typeface="Arial"/>
              <a:buChar char="•"/>
            </a:pPr>
            <a:r>
              <a:rPr lang="en" sz="1800"/>
              <a:t>"An allusion is a reference made in a literary text to another text, or to a myth, historical or contemporary event, person, place, artwork, or element of popular culture" (AP)</a:t>
            </a:r>
          </a:p>
          <a:p>
            <a:endParaRPr/>
          </a:p>
          <a:p>
            <a:pPr lvl="0" rtl="0">
              <a:buNone/>
            </a:pPr>
            <a:r>
              <a:rPr lang="en" sz="1800"/>
              <a:t>Allusions are generally used to provide </a:t>
            </a:r>
            <a:r>
              <a:rPr lang="en" sz="1800" b="1"/>
              <a:t>further meaning</a:t>
            </a:r>
            <a:r>
              <a:rPr lang="en" sz="1800"/>
              <a:t> to a text or story, by using an idea that most readers will already be familiar with. </a:t>
            </a:r>
          </a:p>
          <a:p>
            <a:endParaRPr/>
          </a:p>
          <a:p>
            <a:pPr lvl="0" rtl="0">
              <a:buNone/>
            </a:pPr>
            <a:r>
              <a:rPr lang="en" sz="1800"/>
              <a:t>Many popular illusions in literature refer back to the Judeo-Christian </a:t>
            </a:r>
            <a:r>
              <a:rPr lang="en" sz="1800" b="1"/>
              <a:t>Bible</a:t>
            </a:r>
            <a:r>
              <a:rPr lang="en" sz="1800"/>
              <a:t> or classical </a:t>
            </a:r>
            <a:r>
              <a:rPr lang="en" sz="1800" b="1"/>
              <a:t>mythology</a:t>
            </a:r>
            <a:r>
              <a:rPr lang="en" sz="1800"/>
              <a:t> of the Greeks and Romans. 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Mythological Allusions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In Joyce's novel, the most prominent mythological allusion is that of Daedalus and Icarus.  Stephen's last name, for instance, which is Dedalus, is a clear reference to Daedalus of the myth. By using the name Dedalus in the novel, Joyce creates a link between birds and artistry throughout the book. He repeatedly uses bird imagery to illustrate Stephen's artistic growth throughout the novel.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Mythological Allusions (cont'd)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1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The novel starts off with the birds close to the ground, like Icarus spiraling toward the sea.</a:t>
            </a:r>
          </a:p>
          <a:p>
            <a:pPr lvl="0" rtl="0">
              <a:buNone/>
            </a:pPr>
            <a:r>
              <a:rPr lang="en"/>
              <a:t>-This is shown when Stephen states that he is going to marry Eileen someday. In response to what Stephen says, Dante replied:</a:t>
            </a:r>
          </a:p>
          <a:p>
            <a:pPr lvl="0" rtl="0"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"–O, Stephen will apologize.</a:t>
            </a:r>
          </a:p>
          <a:p>
            <a:pPr lvl="0" rtl="0"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–O, if not, the eagles will come and pull out his</a:t>
            </a:r>
          </a:p>
          <a:p>
            <a:pPr lvl="0" rtl="0"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eyes.–"</a:t>
            </a:r>
          </a:p>
          <a:p>
            <a:pPr lvl="0" rtl="0">
              <a:buNone/>
            </a:pPr>
            <a:r>
              <a:rPr lang="en"/>
              <a:t>By hiding under the table, Joyce refers to the fall of Icarus. By using this reference, Joyce is able to show readers Stephen's artistic immaturity.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Mythological Allusions (cont'd)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When Stephen decides his future destiny to be an artist, we see a change in Stephen.</a:t>
            </a:r>
          </a:p>
          <a:p>
            <a:pPr lvl="0" rtl="0">
              <a:buNone/>
            </a:pPr>
            <a:r>
              <a:rPr lang="en"/>
              <a:t>“His heart trembled; his breath came faster and a wild spirit passed over his limbs as though he were soaring sunward”</a:t>
            </a:r>
          </a:p>
          <a:p>
            <a:endParaRPr/>
          </a:p>
          <a:p>
            <a:pPr lvl="0" rtl="0">
              <a:buNone/>
            </a:pPr>
            <a:r>
              <a:rPr lang="en"/>
              <a:t>This feeling indicates that Stephen's change. He is now flying up and in the position of Icarus. This change illustrates that Stephen is more mature artistically.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Biblical Allusions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>
                <a:solidFill>
                  <a:srgbClr val="000000"/>
                </a:solidFill>
              </a:rPr>
              <a:t>Stephen’s name is an allusion to St. Stephen, the first Christian martyr. Like St. Stephen, Stephen Dedalus has conflicts with the established religion of his day.</a:t>
            </a:r>
          </a:p>
          <a:p>
            <a:pPr marL="914400" lvl="1" indent="-355600" rtl="0">
              <a:buClr>
                <a:schemeClr val="dk1"/>
              </a:buClr>
              <a:buSzPct val="111111"/>
              <a:buFont typeface="Courier New"/>
              <a:buChar char="o"/>
            </a:pPr>
            <a:r>
              <a:rPr lang="en" sz="1800">
                <a:solidFill>
                  <a:srgbClr val="000000"/>
                </a:solidFill>
              </a:rPr>
              <a:t>St. Stephen was one of the seven deacons appointed by the apostles. </a:t>
            </a:r>
          </a:p>
          <a:p>
            <a:pPr marL="914400" lvl="1" indent="-355600" rtl="0">
              <a:buClr>
                <a:schemeClr val="dk1"/>
              </a:buClr>
              <a:buSzPct val="111111"/>
              <a:buFont typeface="Courier New"/>
              <a:buChar char="o"/>
            </a:pPr>
            <a:r>
              <a:rPr lang="en" sz="1800">
                <a:solidFill>
                  <a:srgbClr val="000000"/>
                </a:solidFill>
              </a:rPr>
              <a:t>Accused of blasphemy, at his trial he gave a long speech in which he challenged religious beliefs, and denounced the Jewish authorities who were sitting in judgment on him and was stoned to death.</a:t>
            </a:r>
          </a:p>
          <a:p>
            <a:endParaRPr/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>
                <a:solidFill>
                  <a:srgbClr val="000000"/>
                </a:solidFill>
              </a:rPr>
              <a:t>Many mentions of the Virgin Mary, and quotes from Catholic Mass. </a:t>
            </a:r>
          </a:p>
          <a:p>
            <a:endParaRPr/>
          </a:p>
          <a:p>
            <a:endParaRPr/>
          </a:p>
          <a:p>
            <a:pPr lvl="0" rtl="0">
              <a:buNone/>
            </a:pPr>
            <a:r>
              <a:rPr lang="en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Literary Allusions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>
                <a:solidFill>
                  <a:srgbClr val="000000"/>
                </a:solidFill>
              </a:rPr>
              <a:t>Stephen’s use of the name “Dante” for his aunt (Mrs. Riordan) because of the way “The Auntie” sounds in her Cork accent alludes to </a:t>
            </a:r>
            <a:r>
              <a:rPr lang="en" sz="1400" i="1">
                <a:solidFill>
                  <a:srgbClr val="000000"/>
                </a:solidFill>
              </a:rPr>
              <a:t>The Divine Comedy</a:t>
            </a:r>
            <a:r>
              <a:rPr lang="en" sz="1400">
                <a:solidFill>
                  <a:srgbClr val="000000"/>
                </a:solidFill>
              </a:rPr>
              <a:t> by Dante Alighieri.</a:t>
            </a:r>
          </a:p>
          <a:p>
            <a:pPr marL="914400" lvl="1" indent="-381000" rtl="0">
              <a:buClr>
                <a:schemeClr val="dk1"/>
              </a:buClr>
              <a:buSzPct val="171428"/>
              <a:buFont typeface="Courier New"/>
              <a:buChar char="o"/>
            </a:pPr>
            <a:r>
              <a:rPr lang="en" sz="1400">
                <a:solidFill>
                  <a:srgbClr val="000000"/>
                </a:solidFill>
              </a:rPr>
              <a:t>In Chapter 3, Father Arnall’s sermon about hell, which leads to a turning point in Stephen’s life, draws heavily from Dante Alighieri’s poem </a:t>
            </a:r>
            <a:r>
              <a:rPr lang="en" sz="1400" i="1">
                <a:solidFill>
                  <a:srgbClr val="000000"/>
                </a:solidFill>
              </a:rPr>
              <a:t>Inferno</a:t>
            </a:r>
            <a:r>
              <a:rPr lang="en" sz="1400">
                <a:solidFill>
                  <a:srgbClr val="000000"/>
                </a:solidFill>
              </a:rPr>
              <a:t>, which tells the story of Dante’s descent into hell.</a:t>
            </a:r>
          </a:p>
          <a:p>
            <a:pPr marL="914400" lvl="1" indent="-381000" rtl="0">
              <a:buClr>
                <a:schemeClr val="dk1"/>
              </a:buClr>
              <a:buSzPct val="171428"/>
              <a:buFont typeface="Courier New"/>
              <a:buChar char="o"/>
            </a:pPr>
            <a:r>
              <a:rPr lang="en" sz="1400">
                <a:solidFill>
                  <a:srgbClr val="000000"/>
                </a:solidFill>
              </a:rPr>
              <a:t>Just as Dante's despair is eased by the appearance of the Virgin Mary summoning him upward to heavenly union with his beloved Beatrice, Stephen receives a vision of Mary placing her hand on his beloved Emma.</a:t>
            </a:r>
          </a:p>
          <a:p>
            <a:pPr marL="457200" lvl="0" indent="-419100" rtl="0"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>
                <a:solidFill>
                  <a:srgbClr val="000000"/>
                </a:solidFill>
              </a:rPr>
              <a:t>Stephen makes direct allusions to the doctrines of Catholic theologian St. Thomas Aquinas. Stephen paraphrases Aquinas’ definition of beauty as “ad pulchritudinem tria requiruntur: integritas , consonantia, claritas,” which he then translates as “Three things are needed for beauty: wholeness, harmony and radiance.” (Chapter 5, pg. 229)</a:t>
            </a:r>
          </a:p>
          <a:p>
            <a:pPr marL="457200" lvl="0" indent="-419100" rtl="0"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>
                <a:solidFill>
                  <a:srgbClr val="000000"/>
                </a:solidFill>
              </a:rPr>
              <a:t>The epigraph “Et ignotas animum dimittit in artes” (And he sets his mind to unknown arts) from Ovid's Metamorphoses alludes to the myth of Daedalus. 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Discussion Questions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1. Considering the difference between Daedalus and Icarus, why do you think it is that Stephen identifies himself as Icarus?</a:t>
            </a:r>
          </a:p>
          <a:p>
            <a:endParaRPr/>
          </a:p>
          <a:p>
            <a:pPr lvl="0" rtl="0">
              <a:buNone/>
            </a:pPr>
            <a:r>
              <a:rPr lang="en"/>
              <a:t>2. Stephen's identifying himself as Icarus says what about his character?</a:t>
            </a:r>
          </a:p>
          <a:p>
            <a:endParaRPr/>
          </a:p>
          <a:p>
            <a:pPr>
              <a:buNone/>
            </a:pPr>
            <a:r>
              <a:rPr lang="en"/>
              <a:t>3. Had Stephen connected more with Daedalus, how would Stephen's perceived character influence the novel as a whole?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797</Words>
  <Application>Microsoft Office PowerPoint</Application>
  <PresentationFormat>On-screen Show (4:3)</PresentationFormat>
  <Paragraphs>50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/>
      <vt:lpstr>Allusions  in The Portrait of the Artist as a Young Man by James Joyce</vt:lpstr>
      <vt:lpstr>Mini-Lesson: Allusion</vt:lpstr>
      <vt:lpstr>Mini-Lesson: Allusion</vt:lpstr>
      <vt:lpstr>Mythological Allusions</vt:lpstr>
      <vt:lpstr>Mythological Allusions (cont'd)</vt:lpstr>
      <vt:lpstr>Mythological Allusions (cont'd)</vt:lpstr>
      <vt:lpstr>Biblical Allusions</vt:lpstr>
      <vt:lpstr>Literary Allusions</vt:lpstr>
      <vt:lpstr>Discussion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Allusions  in The Portrait of the Artist as a Young Man by James Joyce</dc:title>
  <cp:lastModifiedBy>NYCDOE</cp:lastModifiedBy>
  <cp:revision>1</cp:revision>
  <dcterms:modified xsi:type="dcterms:W3CDTF">2013-04-15T16:29:47Z</dcterms:modified>
</cp:coreProperties>
</file>